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70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CEE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9" autoAdjust="0"/>
    <p:restoredTop sz="94660"/>
  </p:normalViewPr>
  <p:slideViewPr>
    <p:cSldViewPr snapToGrid="0">
      <p:cViewPr varScale="1">
        <p:scale>
          <a:sx n="55" d="100"/>
          <a:sy n="55" d="100"/>
        </p:scale>
        <p:origin x="3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A571E9-6011-4FA6-92BB-BDE76DE7554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BCCC08A-963B-4457-9B6D-C80482AA7BCC}">
      <dgm:prSet phldrT="[Tekst]" custT="1"/>
      <dgm:spPr/>
      <dgm:t>
        <a:bodyPr/>
        <a:lstStyle/>
        <a:p>
          <a:r>
            <a:rPr lang="pl-PL" sz="2000" dirty="0"/>
            <a:t>Rozpoznanie sytuacji</a:t>
          </a:r>
        </a:p>
      </dgm:t>
    </dgm:pt>
    <dgm:pt modelId="{39547FBB-DB75-4627-A50A-0160EA6F4477}" type="parTrans" cxnId="{9DF05BF7-A317-4E54-AEDD-ABF484E6205E}">
      <dgm:prSet/>
      <dgm:spPr/>
      <dgm:t>
        <a:bodyPr/>
        <a:lstStyle/>
        <a:p>
          <a:endParaRPr lang="pl-PL"/>
        </a:p>
      </dgm:t>
    </dgm:pt>
    <dgm:pt modelId="{B8E5945F-E391-40CC-8190-00963534E1F7}" type="sibTrans" cxnId="{9DF05BF7-A317-4E54-AEDD-ABF484E6205E}">
      <dgm:prSet/>
      <dgm:spPr/>
      <dgm:t>
        <a:bodyPr/>
        <a:lstStyle/>
        <a:p>
          <a:endParaRPr lang="pl-PL"/>
        </a:p>
      </dgm:t>
    </dgm:pt>
    <dgm:pt modelId="{5E7D78A7-3484-4136-95B5-2772435AC1FD}">
      <dgm:prSet phldrT="[Tekst]" custT="1"/>
      <dgm:spPr/>
      <dgm:t>
        <a:bodyPr/>
        <a:lstStyle/>
        <a:p>
          <a:r>
            <a:rPr lang="pl-PL" sz="2000" dirty="0"/>
            <a:t>Określenie przyczyn</a:t>
          </a:r>
        </a:p>
      </dgm:t>
    </dgm:pt>
    <dgm:pt modelId="{2E6FDD50-4DCF-40DF-BD55-78528DB97B33}" type="parTrans" cxnId="{D05A3D35-188B-48ED-A8DA-8663EC8A0982}">
      <dgm:prSet/>
      <dgm:spPr/>
      <dgm:t>
        <a:bodyPr/>
        <a:lstStyle/>
        <a:p>
          <a:endParaRPr lang="pl-PL"/>
        </a:p>
      </dgm:t>
    </dgm:pt>
    <dgm:pt modelId="{D82E3B8F-F8FE-429A-8630-7B69A88FDD94}" type="sibTrans" cxnId="{D05A3D35-188B-48ED-A8DA-8663EC8A0982}">
      <dgm:prSet/>
      <dgm:spPr/>
      <dgm:t>
        <a:bodyPr/>
        <a:lstStyle/>
        <a:p>
          <a:endParaRPr lang="pl-PL"/>
        </a:p>
      </dgm:t>
    </dgm:pt>
    <dgm:pt modelId="{EA1DF51E-DC26-4EAB-8B08-3F061AB38C26}">
      <dgm:prSet phldrT="[Tekst]" custT="1"/>
      <dgm:spPr/>
      <dgm:t>
        <a:bodyPr/>
        <a:lstStyle/>
        <a:p>
          <a:r>
            <a:rPr lang="pl-PL" sz="2000" dirty="0"/>
            <a:t>Zdefiniowanie luki</a:t>
          </a:r>
        </a:p>
      </dgm:t>
    </dgm:pt>
    <dgm:pt modelId="{97E9447B-2A44-4EDB-9F57-42AEC7CBCCD9}" type="parTrans" cxnId="{76B5971D-23BE-466A-9CD1-BAC696FF0545}">
      <dgm:prSet/>
      <dgm:spPr/>
      <dgm:t>
        <a:bodyPr/>
        <a:lstStyle/>
        <a:p>
          <a:endParaRPr lang="pl-PL"/>
        </a:p>
      </dgm:t>
    </dgm:pt>
    <dgm:pt modelId="{D2F83D36-1DDA-4B9A-A9F8-165A6026F4EE}" type="sibTrans" cxnId="{76B5971D-23BE-466A-9CD1-BAC696FF0545}">
      <dgm:prSet/>
      <dgm:spPr/>
      <dgm:t>
        <a:bodyPr/>
        <a:lstStyle/>
        <a:p>
          <a:endParaRPr lang="pl-PL"/>
        </a:p>
      </dgm:t>
    </dgm:pt>
    <dgm:pt modelId="{318CA1E9-4F7B-4022-B392-65D8A890687B}">
      <dgm:prSet phldrT="[Tekst]" custT="1"/>
      <dgm:spPr/>
      <dgm:t>
        <a:bodyPr/>
        <a:lstStyle/>
        <a:p>
          <a:r>
            <a:rPr lang="pl-PL" sz="2000" dirty="0"/>
            <a:t>Określenie stanu docelowego</a:t>
          </a:r>
        </a:p>
      </dgm:t>
    </dgm:pt>
    <dgm:pt modelId="{9063EBEC-A229-48A7-BF1F-923463CE55D1}" type="parTrans" cxnId="{9F0BC945-1180-45B0-987D-7C7A9CC9CE15}">
      <dgm:prSet/>
      <dgm:spPr/>
      <dgm:t>
        <a:bodyPr/>
        <a:lstStyle/>
        <a:p>
          <a:endParaRPr lang="pl-PL"/>
        </a:p>
      </dgm:t>
    </dgm:pt>
    <dgm:pt modelId="{C14B3FD0-C76D-4D76-BE4D-D8A85684C85D}" type="sibTrans" cxnId="{9F0BC945-1180-45B0-987D-7C7A9CC9CE15}">
      <dgm:prSet/>
      <dgm:spPr/>
      <dgm:t>
        <a:bodyPr/>
        <a:lstStyle/>
        <a:p>
          <a:endParaRPr lang="pl-PL"/>
        </a:p>
      </dgm:t>
    </dgm:pt>
    <dgm:pt modelId="{695DC901-A8CD-485D-B53B-807A8EE972E4}" type="pres">
      <dgm:prSet presAssocID="{10A571E9-6011-4FA6-92BB-BDE76DE7554C}" presName="Name0" presStyleCnt="0">
        <dgm:presLayoutVars>
          <dgm:dir/>
          <dgm:animLvl val="lvl"/>
          <dgm:resizeHandles val="exact"/>
        </dgm:presLayoutVars>
      </dgm:prSet>
      <dgm:spPr/>
    </dgm:pt>
    <dgm:pt modelId="{C1ABE7D2-7F0F-4708-BE76-A9F60266F74C}" type="pres">
      <dgm:prSet presAssocID="{6BCCC08A-963B-4457-9B6D-C80482AA7BCC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6F96F71-05DE-4A98-8B0A-AEFCC634EAF3}" type="pres">
      <dgm:prSet presAssocID="{B8E5945F-E391-40CC-8190-00963534E1F7}" presName="parTxOnlySpace" presStyleCnt="0"/>
      <dgm:spPr/>
    </dgm:pt>
    <dgm:pt modelId="{2BEEC0D5-60EA-4920-9810-4CB318F961A7}" type="pres">
      <dgm:prSet presAssocID="{318CA1E9-4F7B-4022-B392-65D8A890687B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D5F2E019-7163-46CF-A024-FBFF90E6E312}" type="pres">
      <dgm:prSet presAssocID="{C14B3FD0-C76D-4D76-BE4D-D8A85684C85D}" presName="parTxOnlySpace" presStyleCnt="0"/>
      <dgm:spPr/>
    </dgm:pt>
    <dgm:pt modelId="{A261280D-29FA-4806-8C46-92785A69FFBD}" type="pres">
      <dgm:prSet presAssocID="{5E7D78A7-3484-4136-95B5-2772435AC1FD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C1E0B2D-7112-4A01-A85D-3CFA4D70222E}" type="pres">
      <dgm:prSet presAssocID="{D82E3B8F-F8FE-429A-8630-7B69A88FDD94}" presName="parTxOnlySpace" presStyleCnt="0"/>
      <dgm:spPr/>
    </dgm:pt>
    <dgm:pt modelId="{417BFC7D-811B-4CD7-97F3-E3BB3D118829}" type="pres">
      <dgm:prSet presAssocID="{EA1DF51E-DC26-4EAB-8B08-3F061AB38C26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76B5971D-23BE-466A-9CD1-BAC696FF0545}" srcId="{10A571E9-6011-4FA6-92BB-BDE76DE7554C}" destId="{EA1DF51E-DC26-4EAB-8B08-3F061AB38C26}" srcOrd="3" destOrd="0" parTransId="{97E9447B-2A44-4EDB-9F57-42AEC7CBCCD9}" sibTransId="{D2F83D36-1DDA-4B9A-A9F8-165A6026F4EE}"/>
    <dgm:cxn modelId="{D05A3D35-188B-48ED-A8DA-8663EC8A0982}" srcId="{10A571E9-6011-4FA6-92BB-BDE76DE7554C}" destId="{5E7D78A7-3484-4136-95B5-2772435AC1FD}" srcOrd="2" destOrd="0" parTransId="{2E6FDD50-4DCF-40DF-BD55-78528DB97B33}" sibTransId="{D82E3B8F-F8FE-429A-8630-7B69A88FDD94}"/>
    <dgm:cxn modelId="{9F0BC945-1180-45B0-987D-7C7A9CC9CE15}" srcId="{10A571E9-6011-4FA6-92BB-BDE76DE7554C}" destId="{318CA1E9-4F7B-4022-B392-65D8A890687B}" srcOrd="1" destOrd="0" parTransId="{9063EBEC-A229-48A7-BF1F-923463CE55D1}" sibTransId="{C14B3FD0-C76D-4D76-BE4D-D8A85684C85D}"/>
    <dgm:cxn modelId="{E04A738E-A4DB-4204-A7DF-8CE83DBAF4DA}" type="presOf" srcId="{5E7D78A7-3484-4136-95B5-2772435AC1FD}" destId="{A261280D-29FA-4806-8C46-92785A69FFBD}" srcOrd="0" destOrd="0" presId="urn:microsoft.com/office/officeart/2005/8/layout/chevron1"/>
    <dgm:cxn modelId="{CB97FD8F-3E79-4B11-ADF1-27A32689B752}" type="presOf" srcId="{EA1DF51E-DC26-4EAB-8B08-3F061AB38C26}" destId="{417BFC7D-811B-4CD7-97F3-E3BB3D118829}" srcOrd="0" destOrd="0" presId="urn:microsoft.com/office/officeart/2005/8/layout/chevron1"/>
    <dgm:cxn modelId="{B5200AB1-342E-47A8-B2C9-1500E1F4C6B6}" type="presOf" srcId="{318CA1E9-4F7B-4022-B392-65D8A890687B}" destId="{2BEEC0D5-60EA-4920-9810-4CB318F961A7}" srcOrd="0" destOrd="0" presId="urn:microsoft.com/office/officeart/2005/8/layout/chevron1"/>
    <dgm:cxn modelId="{C9E495B8-A391-441E-AC4B-BF5856DD534E}" type="presOf" srcId="{10A571E9-6011-4FA6-92BB-BDE76DE7554C}" destId="{695DC901-A8CD-485D-B53B-807A8EE972E4}" srcOrd="0" destOrd="0" presId="urn:microsoft.com/office/officeart/2005/8/layout/chevron1"/>
    <dgm:cxn modelId="{00CD3DC2-FAD0-4BBA-87AA-B06D8F8A3679}" type="presOf" srcId="{6BCCC08A-963B-4457-9B6D-C80482AA7BCC}" destId="{C1ABE7D2-7F0F-4708-BE76-A9F60266F74C}" srcOrd="0" destOrd="0" presId="urn:microsoft.com/office/officeart/2005/8/layout/chevron1"/>
    <dgm:cxn modelId="{9DF05BF7-A317-4E54-AEDD-ABF484E6205E}" srcId="{10A571E9-6011-4FA6-92BB-BDE76DE7554C}" destId="{6BCCC08A-963B-4457-9B6D-C80482AA7BCC}" srcOrd="0" destOrd="0" parTransId="{39547FBB-DB75-4627-A50A-0160EA6F4477}" sibTransId="{B8E5945F-E391-40CC-8190-00963534E1F7}"/>
    <dgm:cxn modelId="{1C629F94-1039-4DD4-AE11-71849471660F}" type="presParOf" srcId="{695DC901-A8CD-485D-B53B-807A8EE972E4}" destId="{C1ABE7D2-7F0F-4708-BE76-A9F60266F74C}" srcOrd="0" destOrd="0" presId="urn:microsoft.com/office/officeart/2005/8/layout/chevron1"/>
    <dgm:cxn modelId="{808DF6C1-EAE6-4E02-B42D-B599F603E8E4}" type="presParOf" srcId="{695DC901-A8CD-485D-B53B-807A8EE972E4}" destId="{A6F96F71-05DE-4A98-8B0A-AEFCC634EAF3}" srcOrd="1" destOrd="0" presId="urn:microsoft.com/office/officeart/2005/8/layout/chevron1"/>
    <dgm:cxn modelId="{2044D141-977A-4EF0-A7F1-57CB61C4BC61}" type="presParOf" srcId="{695DC901-A8CD-485D-B53B-807A8EE972E4}" destId="{2BEEC0D5-60EA-4920-9810-4CB318F961A7}" srcOrd="2" destOrd="0" presId="urn:microsoft.com/office/officeart/2005/8/layout/chevron1"/>
    <dgm:cxn modelId="{1D51930B-1F0F-41D4-B1C4-294ADE668964}" type="presParOf" srcId="{695DC901-A8CD-485D-B53B-807A8EE972E4}" destId="{D5F2E019-7163-46CF-A024-FBFF90E6E312}" srcOrd="3" destOrd="0" presId="urn:microsoft.com/office/officeart/2005/8/layout/chevron1"/>
    <dgm:cxn modelId="{EE798D30-F838-4335-A2BE-99FC7416CF12}" type="presParOf" srcId="{695DC901-A8CD-485D-B53B-807A8EE972E4}" destId="{A261280D-29FA-4806-8C46-92785A69FFBD}" srcOrd="4" destOrd="0" presId="urn:microsoft.com/office/officeart/2005/8/layout/chevron1"/>
    <dgm:cxn modelId="{2FDE3BE4-E8F2-4BF1-9FEB-1F9D0E602167}" type="presParOf" srcId="{695DC901-A8CD-485D-B53B-807A8EE972E4}" destId="{9C1E0B2D-7112-4A01-A85D-3CFA4D70222E}" srcOrd="5" destOrd="0" presId="urn:microsoft.com/office/officeart/2005/8/layout/chevron1"/>
    <dgm:cxn modelId="{94C75466-4AAD-4F9F-883D-DFC48B6DFAFD}" type="presParOf" srcId="{695DC901-A8CD-485D-B53B-807A8EE972E4}" destId="{417BFC7D-811B-4CD7-97F3-E3BB3D118829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ABE7D2-7F0F-4708-BE76-A9F60266F74C}">
      <dsp:nvSpPr>
        <dsp:cNvPr id="0" name=""/>
        <dsp:cNvSpPr/>
      </dsp:nvSpPr>
      <dsp:spPr>
        <a:xfrm>
          <a:off x="4616" y="2171836"/>
          <a:ext cx="2687485" cy="10749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Rozpoznanie sytuacji</a:t>
          </a:r>
        </a:p>
      </dsp:txBody>
      <dsp:txXfrm>
        <a:off x="542113" y="2171836"/>
        <a:ext cx="1612491" cy="1074994"/>
      </dsp:txXfrm>
    </dsp:sp>
    <dsp:sp modelId="{2BEEC0D5-60EA-4920-9810-4CB318F961A7}">
      <dsp:nvSpPr>
        <dsp:cNvPr id="0" name=""/>
        <dsp:cNvSpPr/>
      </dsp:nvSpPr>
      <dsp:spPr>
        <a:xfrm>
          <a:off x="2423354" y="2171836"/>
          <a:ext cx="2687485" cy="10749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Określenie stanu docelowego</a:t>
          </a:r>
        </a:p>
      </dsp:txBody>
      <dsp:txXfrm>
        <a:off x="2960851" y="2171836"/>
        <a:ext cx="1612491" cy="1074994"/>
      </dsp:txXfrm>
    </dsp:sp>
    <dsp:sp modelId="{A261280D-29FA-4806-8C46-92785A69FFBD}">
      <dsp:nvSpPr>
        <dsp:cNvPr id="0" name=""/>
        <dsp:cNvSpPr/>
      </dsp:nvSpPr>
      <dsp:spPr>
        <a:xfrm>
          <a:off x="4842091" y="2171836"/>
          <a:ext cx="2687485" cy="10749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Określenie przyczyn</a:t>
          </a:r>
        </a:p>
      </dsp:txBody>
      <dsp:txXfrm>
        <a:off x="5379588" y="2171836"/>
        <a:ext cx="1612491" cy="1074994"/>
      </dsp:txXfrm>
    </dsp:sp>
    <dsp:sp modelId="{417BFC7D-811B-4CD7-97F3-E3BB3D118829}">
      <dsp:nvSpPr>
        <dsp:cNvPr id="0" name=""/>
        <dsp:cNvSpPr/>
      </dsp:nvSpPr>
      <dsp:spPr>
        <a:xfrm>
          <a:off x="7260828" y="2171836"/>
          <a:ext cx="2687485" cy="10749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Zdefiniowanie luki</a:t>
          </a:r>
        </a:p>
      </dsp:txBody>
      <dsp:txXfrm>
        <a:off x="7798325" y="2171836"/>
        <a:ext cx="1612491" cy="10749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2" descr="zalacznik">
            <a:extLst>
              <a:ext uri="{FF2B5EF4-FFF2-40B4-BE49-F238E27FC236}">
                <a16:creationId xmlns:a16="http://schemas.microsoft.com/office/drawing/2014/main" id="{62A232A9-E8C9-417F-8559-1F5CFF2876A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892800" y="3276600"/>
            <a:ext cx="40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5DFCF8F8-7F12-4B4A-8833-C91EC1172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DEE4A-1F54-4C88-B059-34BFA9A2D2B9}" type="datetimeFigureOut">
              <a:rPr lang="pl-PL" smtClean="0"/>
              <a:t>27.01.2019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E2F34AB0-1A4D-4560-A60B-2E00F6B36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03C305D6-359E-41D2-888B-57B1F12C6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482EC-D051-4268-B519-19DC385DB1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2760522"/>
      </p:ext>
    </p:extLst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D79E509-E41F-44A8-A213-1853FB6B7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DEE4A-1F54-4C88-B059-34BFA9A2D2B9}" type="datetimeFigureOut">
              <a:rPr lang="pl-PL" smtClean="0"/>
              <a:t>27.01.2019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5DC1D6E-906B-4935-A3B5-431E6F689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30ADD0A-D468-474C-8A4B-F43B8A49A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482EC-D051-4268-B519-19DC385DB1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1606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794445B-3E98-430B-8820-83DD2AF30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DEE4A-1F54-4C88-B059-34BFA9A2D2B9}" type="datetimeFigureOut">
              <a:rPr lang="pl-PL" smtClean="0"/>
              <a:t>27.01.2019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D327AF8-DD60-431A-B8BF-88AC18E0F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040F094-D6FC-4EC1-A40D-A8B4DBEC1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482EC-D051-4268-B519-19DC385DB1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8279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08">
            <a:extLst>
              <a:ext uri="{FF2B5EF4-FFF2-40B4-BE49-F238E27FC236}">
                <a16:creationId xmlns:a16="http://schemas.microsoft.com/office/drawing/2014/main" id="{8244DEB3-8D94-4951-AF8D-8D0B23470C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267700" y="6381750"/>
            <a:ext cx="2844800" cy="369888"/>
          </a:xfrm>
        </p:spPr>
        <p:txBody>
          <a:bodyPr lIns="45719" tIns="45719" rIns="45719" bIns="45719" anchor="t"/>
          <a:lstStyle>
            <a:lvl1pPr marL="0" indent="16669" algn="l" defTabSz="914114">
              <a:defRPr sz="1800">
                <a:solidFill>
                  <a:schemeClr val="accent4"/>
                </a:solidFill>
                <a:uFill>
                  <a:solidFill>
                    <a:schemeClr val="accent4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3C2482EC-D051-4268-B519-19DC385DB1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5016153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id="{0332C6B8-F8BA-4F60-B9CD-4D9963B32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635" y="-230832"/>
            <a:ext cx="1847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3" name="Text Box 8">
            <a:extLst>
              <a:ext uri="{FF2B5EF4-FFF2-40B4-BE49-F238E27FC236}">
                <a16:creationId xmlns:a16="http://schemas.microsoft.com/office/drawing/2014/main" id="{3376EBD9-F713-4012-8B06-9BE43E05E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41351" y="3025775"/>
            <a:ext cx="1468968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4D3E9E9B-8B42-4CFE-A711-F8D7B6333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43" y="3219451"/>
            <a:ext cx="1847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EE1AD253-DAFB-42C7-A7BD-E0CA67616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635" y="-2231"/>
            <a:ext cx="1847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931D8C9-FC65-4326-92A5-9722A6420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048777"/>
            <a:ext cx="184731" cy="969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pl-PL" altLang="pl-PL" sz="900"/>
            </a:br>
            <a:endParaRPr lang="pl-PL" altLang="pl-PL" sz="240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8F3A8A5C-1C06-49C6-A9D2-59E43B5CD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346628"/>
            <a:ext cx="1847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8" name="Rectangle 16">
            <a:extLst>
              <a:ext uri="{FF2B5EF4-FFF2-40B4-BE49-F238E27FC236}">
                <a16:creationId xmlns:a16="http://schemas.microsoft.com/office/drawing/2014/main" id="{EC4FABFC-AE82-46D6-A96B-EEE1EB114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26884"/>
            <a:ext cx="536044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2pPr>
            <a:lvl3pPr eaLnBrk="0" hangingPunct="0"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eaLnBrk="0" hangingPunct="0"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4pPr>
            <a:lvl5pPr eaLnBrk="0" hangingPunct="0"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000" dirty="0">
                <a:ea typeface="Times New Roman" pitchFamily="18" charset="0"/>
              </a:rPr>
              <a:t>	</a:t>
            </a:r>
            <a:endParaRPr lang="pl-PL" altLang="pl-PL" sz="9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 dirty="0"/>
          </a:p>
        </p:txBody>
      </p:sp>
      <p:sp>
        <p:nvSpPr>
          <p:cNvPr id="9" name="Rectangle 17">
            <a:extLst>
              <a:ext uri="{FF2B5EF4-FFF2-40B4-BE49-F238E27FC236}">
                <a16:creationId xmlns:a16="http://schemas.microsoft.com/office/drawing/2014/main" id="{DBE832D3-D9D2-4F7E-ABD6-B551FD85D0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8319" y="2436169"/>
            <a:ext cx="1847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pic>
        <p:nvPicPr>
          <p:cNvPr id="10" name="Obraz 19" descr="lider goły.jpg">
            <a:extLst>
              <a:ext uri="{FF2B5EF4-FFF2-40B4-BE49-F238E27FC236}">
                <a16:creationId xmlns:a16="http://schemas.microsoft.com/office/drawing/2014/main" id="{82CD16A9-E9C3-40DB-B6A6-49EC1278F4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1218" y="5981700"/>
            <a:ext cx="40216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312301"/>
      </p:ext>
    </p:extLst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336054"/>
            <a:ext cx="10515600" cy="92075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348880"/>
            <a:ext cx="10515600" cy="345502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4A917BB-792C-4E62-87E5-F5328D813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DEE4A-1F54-4C88-B059-34BFA9A2D2B9}" type="datetimeFigureOut">
              <a:rPr lang="pl-PL" smtClean="0"/>
              <a:t>27.01.2019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FBABDB3-85C9-4EC5-84C5-62151A8D1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491B33B-F5D5-4698-AFE5-BA5BDD2B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482EC-D051-4268-B519-19DC385DB1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4733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73E089D-3F62-40ED-BB3E-08274BB15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DEE4A-1F54-4C88-B059-34BFA9A2D2B9}" type="datetimeFigureOut">
              <a:rPr lang="pl-PL" smtClean="0"/>
              <a:t>27.01.2019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B8932C4-5B01-47DA-837C-41C3B6E68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046D9AD-21A4-4FE3-B9E2-A357A4777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482EC-D051-4268-B519-19DC385DB1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7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10515600" cy="1150144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2051050"/>
            <a:ext cx="5181600" cy="370840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2051050"/>
            <a:ext cx="5181600" cy="370840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9E21AE39-1915-433D-9FCE-03EDEEE88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DEE4A-1F54-4C88-B059-34BFA9A2D2B9}" type="datetimeFigureOut">
              <a:rPr lang="pl-PL" smtClean="0"/>
              <a:t>27.01.2019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D075327B-D538-4BEA-AA42-59C45B239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34880314-814F-4348-967A-542D4D006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482EC-D051-4268-B519-19DC385DB1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1138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>
              <a:ext uri="{FF2B5EF4-FFF2-40B4-BE49-F238E27FC236}">
                <a16:creationId xmlns:a16="http://schemas.microsoft.com/office/drawing/2014/main" id="{8C1217D9-A675-4E0D-B51A-9126D95AA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DEE4A-1F54-4C88-B059-34BFA9A2D2B9}" type="datetimeFigureOut">
              <a:rPr lang="pl-PL" smtClean="0"/>
              <a:t>27.01.2019</a:t>
            </a:fld>
            <a:endParaRPr lang="pl-PL"/>
          </a:p>
        </p:txBody>
      </p:sp>
      <p:sp>
        <p:nvSpPr>
          <p:cNvPr id="8" name="Symbol zastępczy stopki 4">
            <a:extLst>
              <a:ext uri="{FF2B5EF4-FFF2-40B4-BE49-F238E27FC236}">
                <a16:creationId xmlns:a16="http://schemas.microsoft.com/office/drawing/2014/main" id="{A537FB38-4261-4617-B746-1E6AE3FAD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5">
            <a:extLst>
              <a:ext uri="{FF2B5EF4-FFF2-40B4-BE49-F238E27FC236}">
                <a16:creationId xmlns:a16="http://schemas.microsoft.com/office/drawing/2014/main" id="{AFA76646-FBAC-4742-8B56-4F555081B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482EC-D051-4268-B519-19DC385DB1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7408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92177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>
            <a:extLst>
              <a:ext uri="{FF2B5EF4-FFF2-40B4-BE49-F238E27FC236}">
                <a16:creationId xmlns:a16="http://schemas.microsoft.com/office/drawing/2014/main" id="{8FFC69C9-0624-4F04-A382-748BA66DE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DEE4A-1F54-4C88-B059-34BFA9A2D2B9}" type="datetimeFigureOut">
              <a:rPr lang="pl-PL" smtClean="0"/>
              <a:t>27.01.2019</a:t>
            </a:fld>
            <a:endParaRPr lang="pl-PL"/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id="{98D91107-432A-422F-9199-EC0EE64C5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5">
            <a:extLst>
              <a:ext uri="{FF2B5EF4-FFF2-40B4-BE49-F238E27FC236}">
                <a16:creationId xmlns:a16="http://schemas.microsoft.com/office/drawing/2014/main" id="{CFCF9942-F7B5-4576-89F4-28FA47CCF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482EC-D051-4268-B519-19DC385DB1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6819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>
            <a:extLst>
              <a:ext uri="{FF2B5EF4-FFF2-40B4-BE49-F238E27FC236}">
                <a16:creationId xmlns:a16="http://schemas.microsoft.com/office/drawing/2014/main" id="{3D51A1BE-6807-456A-9676-2B0A79C7A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DEE4A-1F54-4C88-B059-34BFA9A2D2B9}" type="datetimeFigureOut">
              <a:rPr lang="pl-PL" smtClean="0"/>
              <a:t>27.01.2019</a:t>
            </a:fld>
            <a:endParaRPr lang="pl-PL"/>
          </a:p>
        </p:txBody>
      </p:sp>
      <p:sp>
        <p:nvSpPr>
          <p:cNvPr id="3" name="Symbol zastępczy stopki 4">
            <a:extLst>
              <a:ext uri="{FF2B5EF4-FFF2-40B4-BE49-F238E27FC236}">
                <a16:creationId xmlns:a16="http://schemas.microsoft.com/office/drawing/2014/main" id="{C4DF289A-E2F6-4D36-B4ED-1E01B0723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CA226951-E11C-4C7A-8A38-04F3C96A7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482EC-D051-4268-B519-19DC385DB1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9168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3E6631EE-F454-44F3-A0EC-A84C18FE8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DEE4A-1F54-4C88-B059-34BFA9A2D2B9}" type="datetimeFigureOut">
              <a:rPr lang="pl-PL" smtClean="0"/>
              <a:t>27.01.2019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AAEAF623-8B30-4A7F-B5C7-64CD3C912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EA2E12A4-40D9-4584-876A-5D1BCFCF5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482EC-D051-4268-B519-19DC385DB1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2158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A153AE53-7BCC-49AC-BD04-86DD0D004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DEE4A-1F54-4C88-B059-34BFA9A2D2B9}" type="datetimeFigureOut">
              <a:rPr lang="pl-PL" smtClean="0"/>
              <a:t>27.01.2019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CCC91ADB-0659-4007-A5B8-FF4A2CC85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8495B191-20C7-4B03-ABD0-57FA1ACC3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482EC-D051-4268-B519-19DC385DB1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2551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>
            <a:extLst>
              <a:ext uri="{FF2B5EF4-FFF2-40B4-BE49-F238E27FC236}">
                <a16:creationId xmlns:a16="http://schemas.microsoft.com/office/drawing/2014/main" id="{B5632126-7415-4B19-B61B-AB45280EB1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21267" y="1244601"/>
            <a:ext cx="10515600" cy="123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>
            <a:extLst>
              <a:ext uri="{FF2B5EF4-FFF2-40B4-BE49-F238E27FC236}">
                <a16:creationId xmlns:a16="http://schemas.microsoft.com/office/drawing/2014/main" id="{270F9BC9-4E88-449F-9C4E-BC6C09676E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552701"/>
            <a:ext cx="10515600" cy="326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69993D5-5B56-4C85-B192-B39B5E4D3D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D0DEE4A-1F54-4C88-B059-34BFA9A2D2B9}" type="datetimeFigureOut">
              <a:rPr lang="pl-PL" smtClean="0"/>
              <a:t>27.01.2019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65FC7CB-6A14-4526-AF73-32D7468D2C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9209EC3-D4B0-4534-8C2B-486A6F5408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2482EC-D051-4268-B519-19DC385DB13D}" type="slidenum">
              <a:rPr lang="pl-PL" smtClean="0"/>
              <a:t>‹#›</a:t>
            </a:fld>
            <a:endParaRPr lang="pl-PL"/>
          </a:p>
        </p:txBody>
      </p:sp>
      <p:pic>
        <p:nvPicPr>
          <p:cNvPr id="1031" name="Obraz 6">
            <a:extLst>
              <a:ext uri="{FF2B5EF4-FFF2-40B4-BE49-F238E27FC236}">
                <a16:creationId xmlns:a16="http://schemas.microsoft.com/office/drawing/2014/main" id="{0D66C0FB-2BB5-4C04-B950-C07D7B8BB6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82551"/>
            <a:ext cx="7319433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az 7">
            <a:extLst>
              <a:ext uri="{FF2B5EF4-FFF2-40B4-BE49-F238E27FC236}">
                <a16:creationId xmlns:a16="http://schemas.microsoft.com/office/drawing/2014/main" id="{A88E6AB5-AC8F-4CBD-8431-581EBA65E1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034" y="5815014"/>
            <a:ext cx="7327900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ytuł 1">
            <a:extLst>
              <a:ext uri="{FF2B5EF4-FFF2-40B4-BE49-F238E27FC236}">
                <a16:creationId xmlns:a16="http://schemas.microsoft.com/office/drawing/2014/main" id="{1499EC8B-24FF-47F4-8CBF-0E98764D1FA2}"/>
              </a:ext>
            </a:extLst>
          </p:cNvPr>
          <p:cNvSpPr txBox="1">
            <a:spLocks/>
          </p:cNvSpPr>
          <p:nvPr/>
        </p:nvSpPr>
        <p:spPr>
          <a:xfrm>
            <a:off x="719667" y="417514"/>
            <a:ext cx="10481733" cy="111442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br>
              <a:rPr lang="pl-PL" sz="750" dirty="0"/>
            </a:br>
            <a:br>
              <a:rPr lang="pl-PL" sz="750" dirty="0"/>
            </a:br>
            <a:br>
              <a:rPr lang="pl-PL" sz="750" dirty="0"/>
            </a:br>
            <a:br>
              <a:rPr lang="pl-PL" sz="750" dirty="0"/>
            </a:br>
            <a:br>
              <a:rPr lang="pl-PL" sz="750" dirty="0"/>
            </a:br>
            <a:br>
              <a:rPr lang="pl-PL" sz="750" dirty="0"/>
            </a:br>
            <a:r>
              <a:rPr lang="pl-PL" sz="900" i="1" dirty="0"/>
              <a:t>DOSKONALENIE TRENERÓW WSPOMAGANIA OŚWIATY  </a:t>
            </a:r>
            <a:r>
              <a:rPr lang="pl-PL" sz="900" dirty="0"/>
              <a:t>POWR.02.10.00-00-7015/17</a:t>
            </a:r>
          </a:p>
        </p:txBody>
      </p:sp>
    </p:spTree>
    <p:extLst>
      <p:ext uri="{BB962C8B-B14F-4D97-AF65-F5344CB8AC3E}">
        <p14:creationId xmlns:p14="http://schemas.microsoft.com/office/powerpoint/2010/main" val="1303649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zoom dir="in"/>
  </p:transition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2394D3-C623-4BA1-AE22-D3A12C10B1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94919"/>
            <a:ext cx="9144000" cy="763009"/>
          </a:xfrm>
        </p:spPr>
        <p:txBody>
          <a:bodyPr/>
          <a:lstStyle/>
          <a:p>
            <a:r>
              <a:rPr lang="pl-PL" b="1" dirty="0">
                <a:solidFill>
                  <a:schemeClr val="bg1"/>
                </a:solidFill>
                <a:highlight>
                  <a:srgbClr val="000080"/>
                </a:highlight>
              </a:rPr>
              <a:t>Diagnoza potrzeb szkoły</a:t>
            </a:r>
          </a:p>
        </p:txBody>
      </p:sp>
    </p:spTree>
    <p:extLst>
      <p:ext uri="{BB962C8B-B14F-4D97-AF65-F5344CB8AC3E}">
        <p14:creationId xmlns:p14="http://schemas.microsoft.com/office/powerpoint/2010/main" val="2000444179"/>
      </p:ext>
    </p:extLst>
  </p:cSld>
  <p:clrMapOvr>
    <a:masterClrMapping/>
  </p:clrMapOvr>
  <p:transition>
    <p:zoom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580293-CE0D-42CA-A7FF-BEBA712876DA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pl-PL" b="1" dirty="0">
                <a:solidFill>
                  <a:schemeClr val="bg1"/>
                </a:solidFill>
                <a:highlight>
                  <a:srgbClr val="000080"/>
                </a:highlight>
              </a:rPr>
              <a:t>Przebieg spotkania z dyrektorem szkoły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9039FED-20D4-470E-A44B-E48EB346F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0636"/>
            <a:ext cx="9819707" cy="34550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sz="2400" dirty="0"/>
              <a:t>Prezentacja planowanej współpracy w ramach wspomagania pracy szkoły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Rozmowa z dyrektorem na temat potrzeb szkoły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Omówienie i przyjęcie uzgodnień dotyczących zakresu zadań w procesie diagnozowania, planowania i wdrażania wspomagania pracy szkoły,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Ustalenie terminu przeprowadzenia spotkania z radą pedagogiczną</a:t>
            </a:r>
          </a:p>
        </p:txBody>
      </p:sp>
    </p:spTree>
    <p:extLst>
      <p:ext uri="{BB962C8B-B14F-4D97-AF65-F5344CB8AC3E}">
        <p14:creationId xmlns:p14="http://schemas.microsoft.com/office/powerpoint/2010/main" val="4122434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8B631E-6CA8-4E65-B8EA-986652300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8016"/>
            <a:ext cx="10515600" cy="92075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pl-PL" b="1" dirty="0">
                <a:solidFill>
                  <a:schemeClr val="bg1"/>
                </a:solidFill>
                <a:highlight>
                  <a:srgbClr val="000080"/>
                </a:highlight>
              </a:rPr>
              <a:t>Przebieg spotkania z radą pedagogiczną szkoły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381DA5-D8CA-413D-8B0B-2335DCEF1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963" y="1931729"/>
            <a:ext cx="11042073" cy="37971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sz="2400" dirty="0"/>
              <a:t>Prezentacja koncepcji procesu wspomagania pracy szkoły oraz roli specjalisty ds. wspomagania pracy szkoły,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Dyskusja na temat potrzeb szkoły prowadzona odpowiednio dobraną metodą,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Dokonanie wyboru, przez radę pedagogiczną, priorytetowego obszaru wspomagania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Dokonanie wyboru zespołu zadaniowego do prac podczas spotkania </a:t>
            </a:r>
            <a:r>
              <a:rPr lang="pl-PL" sz="2400" dirty="0" err="1"/>
              <a:t>diagnostyczno</a:t>
            </a:r>
            <a:r>
              <a:rPr lang="pl-PL" sz="2400" dirty="0"/>
              <a:t> – rozwojowego w celu uszczegółowienia wybranego obszaru</a:t>
            </a:r>
          </a:p>
        </p:txBody>
      </p:sp>
    </p:spTree>
    <p:extLst>
      <p:ext uri="{BB962C8B-B14F-4D97-AF65-F5344CB8AC3E}">
        <p14:creationId xmlns:p14="http://schemas.microsoft.com/office/powerpoint/2010/main" val="3186004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76FA3A-52DC-49FE-B63E-EC2FA600B056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pl-PL" b="1" dirty="0">
                <a:solidFill>
                  <a:schemeClr val="bg1"/>
                </a:solidFill>
                <a:highlight>
                  <a:srgbClr val="000080"/>
                </a:highlight>
              </a:rPr>
              <a:t>Przebieg spotkania </a:t>
            </a:r>
            <a:r>
              <a:rPr lang="pl-PL" b="1" dirty="0" err="1">
                <a:solidFill>
                  <a:schemeClr val="bg1"/>
                </a:solidFill>
                <a:highlight>
                  <a:srgbClr val="000080"/>
                </a:highlight>
              </a:rPr>
              <a:t>diagnostyczno</a:t>
            </a:r>
            <a:r>
              <a:rPr lang="pl-PL" b="1" dirty="0">
                <a:solidFill>
                  <a:schemeClr val="bg1"/>
                </a:solidFill>
                <a:highlight>
                  <a:srgbClr val="000080"/>
                </a:highlight>
              </a:rPr>
              <a:t> - rozwojowego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B20EE1-F9A7-44C9-B3F2-AE898B310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8983" y="2415492"/>
            <a:ext cx="10057161" cy="34550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sz="2400" dirty="0"/>
              <a:t>Przeprowadzenie pogłębionej analizy wybranego obszaru rozwoju szkoły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Określenie zakresu zmian, jakie mają nastąpić w szkole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Wyłonienie efektów zaplanowanych i wdrożonych zmian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Zaplanowanie harmonogramu najważniejszych działań</a:t>
            </a:r>
          </a:p>
        </p:txBody>
      </p:sp>
    </p:spTree>
    <p:extLst>
      <p:ext uri="{BB962C8B-B14F-4D97-AF65-F5344CB8AC3E}">
        <p14:creationId xmlns:p14="http://schemas.microsoft.com/office/powerpoint/2010/main" val="2489216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41FBE7-B13A-4D52-9C6A-34FECAD577B4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pl-PL" b="1" dirty="0">
                <a:solidFill>
                  <a:schemeClr val="bg1"/>
                </a:solidFill>
                <a:highlight>
                  <a:srgbClr val="000080"/>
                </a:highlight>
              </a:rPr>
              <a:t>Roczny plan rozwoju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0DCE34-B2B3-4422-AF27-02CE86FF3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8880"/>
            <a:ext cx="9559315" cy="3455020"/>
          </a:xfrm>
        </p:spPr>
        <p:txBody>
          <a:bodyPr/>
          <a:lstStyle/>
          <a:p>
            <a:endParaRPr lang="pl-PL" sz="2400" dirty="0"/>
          </a:p>
          <a:p>
            <a:r>
              <a:rPr lang="pl-PL" sz="2400" dirty="0"/>
              <a:t>Opracowanie rocznego planu rozwoju na podstawie pozyskanych informacji z uwzględnieniem podziału zadań na poszczególne grupy osób zaangażowane w realizację procesu wspomagania pracy szkoły </a:t>
            </a:r>
          </a:p>
          <a:p>
            <a:r>
              <a:rPr lang="pl-PL" sz="2400" dirty="0"/>
              <a:t>Zatwierdzenie rocznego planu rozwoju szkoły przez dyrektora i radę pedagogiczną</a:t>
            </a:r>
          </a:p>
        </p:txBody>
      </p:sp>
    </p:spTree>
    <p:extLst>
      <p:ext uri="{BB962C8B-B14F-4D97-AF65-F5344CB8AC3E}">
        <p14:creationId xmlns:p14="http://schemas.microsoft.com/office/powerpoint/2010/main" val="3371943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570E17AE-64B3-4B20-A1E8-64BD4931E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993004" cy="924459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pl-PL" sz="3300" b="1" dirty="0">
                <a:solidFill>
                  <a:schemeClr val="bg1"/>
                </a:solidFill>
                <a:highlight>
                  <a:srgbClr val="000080"/>
                </a:highlight>
              </a:rPr>
              <a:t>Prezentacja została opracowana na podstawie publikacji:</a:t>
            </a:r>
            <a:br>
              <a:rPr lang="pl-PL" sz="3300" b="1" dirty="0">
                <a:solidFill>
                  <a:schemeClr val="bg1"/>
                </a:solidFill>
                <a:highlight>
                  <a:srgbClr val="000080"/>
                </a:highlight>
              </a:rPr>
            </a:br>
            <a:endParaRPr lang="pl-PL" sz="3300" b="1" dirty="0">
              <a:solidFill>
                <a:schemeClr val="bg1"/>
              </a:solidFill>
              <a:highlight>
                <a:srgbClr val="000080"/>
              </a:highlight>
            </a:endParaRP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861DEB4-F30E-4B7B-9914-7B64A1A69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2623602"/>
            <a:ext cx="10515600" cy="2778019"/>
          </a:xfrm>
        </p:spPr>
        <p:txBody>
          <a:bodyPr/>
          <a:lstStyle/>
          <a:p>
            <a:r>
              <a:rPr lang="pl-PL" sz="2800" b="1" dirty="0">
                <a:solidFill>
                  <a:srgbClr val="002060"/>
                </a:solidFill>
              </a:rPr>
              <a:t>Jak wspomagać pracę szkoły. Poradnik dla pracowników instytucji systemu wspomagania, Zeszyt 2. DIAGNOZA PRACY SZKOŁY, Ośrodek Rozwoju Edukacji, 2015</a:t>
            </a:r>
          </a:p>
          <a:p>
            <a:r>
              <a:rPr lang="pl-PL" sz="2800" b="1" dirty="0">
                <a:solidFill>
                  <a:srgbClr val="002060"/>
                </a:solidFill>
              </a:rPr>
              <a:t>https://www.cen.gda.pl/wsparcie-szkol-i-placowek/wp-content/uploads/sites/26/2015/11/02-aa-Jak-wspomagac-prace-szkoly-Diagnoza.pdf</a:t>
            </a:r>
          </a:p>
        </p:txBody>
      </p:sp>
    </p:spTree>
    <p:extLst>
      <p:ext uri="{BB962C8B-B14F-4D97-AF65-F5344CB8AC3E}">
        <p14:creationId xmlns:p14="http://schemas.microsoft.com/office/powerpoint/2010/main" val="1223613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901AF2-8F08-42E8-BBAA-92CF251CB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1909"/>
            <a:ext cx="10515600" cy="4102873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400" i="1" dirty="0"/>
              <a:t>Diagnoza jest procesem badawczym, którego celem jest rozpoznanie – na podstawie zebranych i ocenionych danych z różnych źródeł – zastanego stanu rzeczy, jego genezy lub przyczyn oraz wyjaśnienie jego znaczenia i tendencji rozwojowych, a także ocena możliwości jego zmiany (lub utrzymania) w kierunku pożądanym.</a:t>
            </a:r>
          </a:p>
          <a:p>
            <a:pPr marL="0" indent="0">
              <a:buNone/>
            </a:pPr>
            <a:endParaRPr lang="pl-PL" sz="2400" i="1" dirty="0"/>
          </a:p>
          <a:p>
            <a:pPr marL="0" indent="0">
              <a:buNone/>
            </a:pPr>
            <a:r>
              <a:rPr lang="pl-PL" sz="1800" dirty="0"/>
              <a:t>Źródło: Ziemski S., Problemy dobrej diagnozy, Wiedza Powszechna, Warszawa 1973</a:t>
            </a:r>
          </a:p>
        </p:txBody>
      </p:sp>
    </p:spTree>
    <p:extLst>
      <p:ext uri="{BB962C8B-B14F-4D97-AF65-F5344CB8AC3E}">
        <p14:creationId xmlns:p14="http://schemas.microsoft.com/office/powerpoint/2010/main" val="4227490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F452A1-C863-4C3A-9581-BC92713A8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bg1"/>
                </a:solidFill>
                <a:highlight>
                  <a:srgbClr val="000080"/>
                </a:highlight>
              </a:rPr>
              <a:t>Etapy prowadzenia diagnozy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A04EAF-7804-4352-8E3F-CAD570C82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8401" y="3821775"/>
            <a:ext cx="9952931" cy="2371207"/>
          </a:xfrm>
        </p:spPr>
        <p:txBody>
          <a:bodyPr/>
          <a:lstStyle/>
          <a:p>
            <a:pPr marL="0" indent="0">
              <a:buNone/>
            </a:pPr>
            <a:r>
              <a:rPr lang="pl-PL" sz="2400" dirty="0"/>
              <a:t>W kolejnych etapach należy odpowiedzieć na następujące pytania:</a:t>
            </a:r>
          </a:p>
          <a:p>
            <a:pPr marL="457200" indent="-457200">
              <a:buAutoNum type="arabicPeriod"/>
            </a:pPr>
            <a:r>
              <a:rPr lang="pl-PL" sz="2400" dirty="0"/>
              <a:t>Jak jest? </a:t>
            </a:r>
          </a:p>
          <a:p>
            <a:pPr marL="457200" indent="-457200">
              <a:buAutoNum type="arabicPeriod"/>
            </a:pPr>
            <a:r>
              <a:rPr lang="pl-PL" sz="2400" dirty="0"/>
              <a:t>Jak chcemy, żeby było? </a:t>
            </a:r>
          </a:p>
          <a:p>
            <a:pPr marL="457200" indent="-457200">
              <a:buAutoNum type="arabicPeriod"/>
            </a:pPr>
            <a:r>
              <a:rPr lang="pl-PL" sz="2400" dirty="0"/>
              <a:t>Dlaczego nie został osiągnięty stan docelowy? </a:t>
            </a:r>
          </a:p>
          <a:p>
            <a:pPr marL="457200" indent="-457200">
              <a:buAutoNum type="arabicPeriod"/>
            </a:pPr>
            <a:r>
              <a:rPr lang="pl-PL" sz="2400" dirty="0"/>
              <a:t>Jaki obszar jest kluczowy do rozwoju, aby osiągnąć stan docelowy?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DAB0AE6-DDBF-429C-990C-9088E95FE6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1544920"/>
              </p:ext>
            </p:extLst>
          </p:nvPr>
        </p:nvGraphicFramePr>
        <p:xfrm>
          <a:off x="1304635" y="518775"/>
          <a:ext cx="995293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9933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4AD3C3-73B4-4B2C-96BF-BCE0AA367513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pl-PL" b="1" dirty="0">
                <a:solidFill>
                  <a:schemeClr val="bg1"/>
                </a:solidFill>
                <a:highlight>
                  <a:srgbClr val="000080"/>
                </a:highlight>
              </a:rPr>
              <a:t>O czym powinni wiedzieć diagnozowani: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28750BF1-9786-41CF-B428-338877A2D38A}"/>
              </a:ext>
            </a:extLst>
          </p:cNvPr>
          <p:cNvSpPr/>
          <p:nvPr/>
        </p:nvSpPr>
        <p:spPr>
          <a:xfrm>
            <a:off x="816080" y="2456140"/>
            <a:ext cx="3657600" cy="830997"/>
          </a:xfrm>
          <a:prstGeom prst="rect">
            <a:avLst/>
          </a:prstGeom>
          <a:solidFill>
            <a:srgbClr val="AFCEEB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pl-PL" sz="2400" dirty="0"/>
              <a:t>O celu prowadzonej diagnozy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A763A486-000A-4383-99F5-4BFED5D834F9}"/>
              </a:ext>
            </a:extLst>
          </p:cNvPr>
          <p:cNvSpPr/>
          <p:nvPr/>
        </p:nvSpPr>
        <p:spPr>
          <a:xfrm>
            <a:off x="783915" y="4014728"/>
            <a:ext cx="3635480" cy="1200329"/>
          </a:xfrm>
          <a:prstGeom prst="rect">
            <a:avLst/>
          </a:prstGeom>
          <a:solidFill>
            <a:srgbClr val="AFCEEB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pl-PL" sz="2400" dirty="0"/>
              <a:t>O osobach przygotowujących </a:t>
            </a:r>
            <a:br>
              <a:rPr lang="pl-PL" sz="2400" dirty="0"/>
            </a:br>
            <a:r>
              <a:rPr lang="pl-PL" sz="2400" dirty="0"/>
              <a:t>i prowadzących diagnozę 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18BFE271-5B7A-4B3C-9FF7-A82E82DB92C5}"/>
              </a:ext>
            </a:extLst>
          </p:cNvPr>
          <p:cNvSpPr/>
          <p:nvPr/>
        </p:nvSpPr>
        <p:spPr>
          <a:xfrm>
            <a:off x="4890595" y="3783895"/>
            <a:ext cx="6594823" cy="461665"/>
          </a:xfrm>
          <a:prstGeom prst="rect">
            <a:avLst/>
          </a:prstGeom>
          <a:solidFill>
            <a:srgbClr val="AFCEEB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pl-PL" sz="2400" dirty="0"/>
              <a:t>O doborze metod i narzędzi badawczych,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64F61DC9-46BC-4446-BBDC-3418CE31EA0F}"/>
              </a:ext>
            </a:extLst>
          </p:cNvPr>
          <p:cNvSpPr/>
          <p:nvPr/>
        </p:nvSpPr>
        <p:spPr>
          <a:xfrm>
            <a:off x="4890595" y="2557788"/>
            <a:ext cx="6651180" cy="830997"/>
          </a:xfrm>
          <a:prstGeom prst="rect">
            <a:avLst/>
          </a:prstGeom>
          <a:solidFill>
            <a:srgbClr val="AFCEEB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pl-PL" sz="2400" dirty="0"/>
              <a:t>O zasięgu tematycznym, który wynika z celu diagnozy, 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3333F5E4-A38B-4CC6-910E-1569BFFDCAC8}"/>
              </a:ext>
            </a:extLst>
          </p:cNvPr>
          <p:cNvSpPr/>
          <p:nvPr/>
        </p:nvSpPr>
        <p:spPr>
          <a:xfrm>
            <a:off x="4890594" y="4753392"/>
            <a:ext cx="6594823" cy="461665"/>
          </a:xfrm>
          <a:prstGeom prst="rect">
            <a:avLst/>
          </a:prstGeom>
          <a:solidFill>
            <a:srgbClr val="AFCEEB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pl-PL" sz="2400" dirty="0"/>
              <a:t>O wyborze osób objętych procesem diagnozowania.</a:t>
            </a:r>
          </a:p>
        </p:txBody>
      </p:sp>
    </p:spTree>
    <p:extLst>
      <p:ext uri="{BB962C8B-B14F-4D97-AF65-F5344CB8AC3E}">
        <p14:creationId xmlns:p14="http://schemas.microsoft.com/office/powerpoint/2010/main" val="3833563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FA68BF-CC13-45C4-B33C-ADB486727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6016" y="1439083"/>
            <a:ext cx="8473004" cy="92075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pl-PL" b="1" dirty="0">
                <a:solidFill>
                  <a:schemeClr val="bg1"/>
                </a:solidFill>
                <a:highlight>
                  <a:srgbClr val="000080"/>
                </a:highlight>
              </a:rPr>
              <a:t>Sytuacje, podczas których zbierane są informacje: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7E51F90D-ABB2-419A-A73E-24E7055B8561}"/>
              </a:ext>
            </a:extLst>
          </p:cNvPr>
          <p:cNvSpPr/>
          <p:nvPr/>
        </p:nvSpPr>
        <p:spPr>
          <a:xfrm>
            <a:off x="1398360" y="2557022"/>
            <a:ext cx="380104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l-PL" sz="2400" dirty="0"/>
              <a:t>Samodzielna analiza informacji o szkole przez specjalistę ds. wspomagania, 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D7F6E38-B160-4535-90F9-84F42428DA77}"/>
              </a:ext>
            </a:extLst>
          </p:cNvPr>
          <p:cNvSpPr/>
          <p:nvPr/>
        </p:nvSpPr>
        <p:spPr>
          <a:xfrm>
            <a:off x="6509475" y="2741686"/>
            <a:ext cx="3863664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pl-PL" sz="2400" dirty="0"/>
              <a:t>W rozmowie specjalisty ds. wspomagania z dyrektorem, 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BBFD20D7-BD6D-4323-85D9-C3B4554C6B0A}"/>
              </a:ext>
            </a:extLst>
          </p:cNvPr>
          <p:cNvSpPr/>
          <p:nvPr/>
        </p:nvSpPr>
        <p:spPr>
          <a:xfrm>
            <a:off x="6415504" y="4289422"/>
            <a:ext cx="3957635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pl-PL" sz="2400" dirty="0"/>
              <a:t>podczas spotkania specjalisty z radą pedagogiczną, 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8E070CB0-D3C2-44ED-9836-31249799AEDA}"/>
              </a:ext>
            </a:extLst>
          </p:cNvPr>
          <p:cNvSpPr/>
          <p:nvPr/>
        </p:nvSpPr>
        <p:spPr>
          <a:xfrm>
            <a:off x="1336016" y="4287050"/>
            <a:ext cx="3863664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pl-PL" sz="2400" dirty="0"/>
              <a:t>Podczas warsztatu diagnostyczno-rozwojowego.</a:t>
            </a:r>
          </a:p>
        </p:txBody>
      </p:sp>
      <p:sp>
        <p:nvSpPr>
          <p:cNvPr id="12" name="Strzałka: w prawo 11">
            <a:extLst>
              <a:ext uri="{FF2B5EF4-FFF2-40B4-BE49-F238E27FC236}">
                <a16:creationId xmlns:a16="http://schemas.microsoft.com/office/drawing/2014/main" id="{B9AD5844-B336-4A30-8384-3FFAAE4B273A}"/>
              </a:ext>
            </a:extLst>
          </p:cNvPr>
          <p:cNvSpPr/>
          <p:nvPr/>
        </p:nvSpPr>
        <p:spPr>
          <a:xfrm>
            <a:off x="5199400" y="2949436"/>
            <a:ext cx="1310075" cy="4154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Strzałka: w dół 12">
            <a:extLst>
              <a:ext uri="{FF2B5EF4-FFF2-40B4-BE49-F238E27FC236}">
                <a16:creationId xmlns:a16="http://schemas.microsoft.com/office/drawing/2014/main" id="{0A93144F-DEA0-41AC-99F1-DC6515561A14}"/>
              </a:ext>
            </a:extLst>
          </p:cNvPr>
          <p:cNvSpPr/>
          <p:nvPr/>
        </p:nvSpPr>
        <p:spPr>
          <a:xfrm>
            <a:off x="8118764" y="3572683"/>
            <a:ext cx="318654" cy="7143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Strzałka: w lewo 13">
            <a:extLst>
              <a:ext uri="{FF2B5EF4-FFF2-40B4-BE49-F238E27FC236}">
                <a16:creationId xmlns:a16="http://schemas.microsoft.com/office/drawing/2014/main" id="{D1A4AC9C-B32D-4660-9630-6142F5EF4C2C}"/>
              </a:ext>
            </a:extLst>
          </p:cNvPr>
          <p:cNvSpPr/>
          <p:nvPr/>
        </p:nvSpPr>
        <p:spPr>
          <a:xfrm>
            <a:off x="5168445" y="4501669"/>
            <a:ext cx="1216104" cy="3555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1502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BD8C97-B740-43F6-B733-3C918C98D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3893" y="1413127"/>
            <a:ext cx="6608762" cy="92075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pl-PL" b="1" dirty="0">
                <a:solidFill>
                  <a:schemeClr val="bg1"/>
                </a:solidFill>
                <a:highlight>
                  <a:srgbClr val="000080"/>
                </a:highlight>
              </a:rPr>
              <a:t>Rodzaje źródeł informacji o szkole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BAB595-73D0-4FBD-B4A9-8B7FBA973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753" y="5076935"/>
            <a:ext cx="2486891" cy="424732"/>
          </a:xfr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indent="0" eaLnBrk="0" hangingPunct="0">
              <a:spcBef>
                <a:spcPct val="0"/>
              </a:spcBef>
              <a:buNone/>
            </a:pPr>
            <a:r>
              <a:rPr lang="pl-PL" sz="2400" dirty="0">
                <a:latin typeface="Calibri" panose="020F0502020204030204" pitchFamily="34" charset="0"/>
              </a:rPr>
              <a:t>Plan pracy szkoły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355E77D9-F1DE-447E-9CE7-A7F7F44C7A0C}"/>
              </a:ext>
            </a:extLst>
          </p:cNvPr>
          <p:cNvSpPr/>
          <p:nvPr/>
        </p:nvSpPr>
        <p:spPr>
          <a:xfrm>
            <a:off x="740753" y="2520485"/>
            <a:ext cx="4954498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pl-PL" sz="2400" dirty="0"/>
              <a:t>Raport z ewaluacji zewnętrznej szkoły; 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8F08D93-B737-4DFD-ADCB-D3F424C33679}"/>
              </a:ext>
            </a:extLst>
          </p:cNvPr>
          <p:cNvSpPr/>
          <p:nvPr/>
        </p:nvSpPr>
        <p:spPr>
          <a:xfrm>
            <a:off x="2853893" y="3244712"/>
            <a:ext cx="6096000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pl-PL" sz="2400" dirty="0"/>
              <a:t>Raport z przeprowadzonej ewaluacji wewnętrznej, w tym zdefiniowane przez szkołę wnioski i zalecenia do pracy w kolejnym roku szkolnym; 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34C670CF-864D-44DA-821B-275530E6778A}"/>
              </a:ext>
            </a:extLst>
          </p:cNvPr>
          <p:cNvSpPr/>
          <p:nvPr/>
        </p:nvSpPr>
        <p:spPr>
          <a:xfrm>
            <a:off x="5612262" y="5076935"/>
            <a:ext cx="616111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pl-PL" sz="2400" dirty="0"/>
              <a:t>Plan i sprawozdanie z nadzoru pedagogicznego; 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E5637D23-6264-4C5C-B1F6-C78F6D51E64E}"/>
              </a:ext>
            </a:extLst>
          </p:cNvPr>
          <p:cNvSpPr/>
          <p:nvPr/>
        </p:nvSpPr>
        <p:spPr>
          <a:xfrm>
            <a:off x="7121236" y="2520485"/>
            <a:ext cx="4652136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pl-PL" sz="2400" dirty="0"/>
              <a:t>Wyniki egzaminów zewnętrznych.</a:t>
            </a:r>
          </a:p>
        </p:txBody>
      </p:sp>
    </p:spTree>
    <p:extLst>
      <p:ext uri="{BB962C8B-B14F-4D97-AF65-F5344CB8AC3E}">
        <p14:creationId xmlns:p14="http://schemas.microsoft.com/office/powerpoint/2010/main" val="3230338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FA35C9-6461-419D-B596-DADCF7AB2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706" y="1319196"/>
            <a:ext cx="10515600" cy="92075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pl-PL" b="1" dirty="0">
                <a:solidFill>
                  <a:schemeClr val="bg1"/>
                </a:solidFill>
                <a:highlight>
                  <a:srgbClr val="000080"/>
                </a:highlight>
              </a:rPr>
              <a:t>Klasyfikacja źródeł informacji o szkole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48477C-F411-421E-BA5E-A3C0708FE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751" y="2256804"/>
            <a:ext cx="10884122" cy="3455020"/>
          </a:xfrm>
        </p:spPr>
        <p:txBody>
          <a:bodyPr/>
          <a:lstStyle/>
          <a:p>
            <a:r>
              <a:rPr lang="pl-PL" sz="2400" dirty="0"/>
              <a:t>źródła zewnętrzne – pozaszkolne źródła informacji; </a:t>
            </a:r>
          </a:p>
          <a:p>
            <a:r>
              <a:rPr lang="pl-PL" sz="2400" dirty="0"/>
              <a:t>źródła wewnętrzne – źródła informacji pochodzące ze szkoły; </a:t>
            </a:r>
          </a:p>
          <a:p>
            <a:r>
              <a:rPr lang="pl-PL" sz="2400" dirty="0"/>
              <a:t>źródła „twarde” – zasoby informacyjne już istniejące, choć niekoniecznie uświadamiane </a:t>
            </a:r>
            <a:br>
              <a:rPr lang="pl-PL" sz="2400" dirty="0"/>
            </a:br>
            <a:r>
              <a:rPr lang="pl-PL" sz="2400" dirty="0"/>
              <a:t>i wykorzystywane, są danymi ilościowymi; </a:t>
            </a:r>
          </a:p>
          <a:p>
            <a:r>
              <a:rPr lang="pl-PL" sz="2400" dirty="0"/>
              <a:t>źródła „miękkie”, które mają charakter jakościowy, np. wyrażają opinie ekspertów z danej dziedziny. 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426493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y ze strzałką 3">
            <a:extLst>
              <a:ext uri="{FF2B5EF4-FFF2-40B4-BE49-F238E27FC236}">
                <a16:creationId xmlns:a16="http://schemas.microsoft.com/office/drawing/2014/main" id="{44BD6212-B7C7-462E-9FA1-1364C5294546}"/>
              </a:ext>
            </a:extLst>
          </p:cNvPr>
          <p:cNvCxnSpPr/>
          <p:nvPr/>
        </p:nvCxnSpPr>
        <p:spPr>
          <a:xfrm>
            <a:off x="6114167" y="2293462"/>
            <a:ext cx="48445" cy="261068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ze strzałką 4">
            <a:extLst>
              <a:ext uri="{FF2B5EF4-FFF2-40B4-BE49-F238E27FC236}">
                <a16:creationId xmlns:a16="http://schemas.microsoft.com/office/drawing/2014/main" id="{F0BFB77A-DC18-40FD-8A81-2268AB40B94A}"/>
              </a:ext>
            </a:extLst>
          </p:cNvPr>
          <p:cNvCxnSpPr/>
          <p:nvPr/>
        </p:nvCxnSpPr>
        <p:spPr>
          <a:xfrm>
            <a:off x="4903041" y="3577959"/>
            <a:ext cx="2385918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692666E-040C-4931-9DF7-0CD74642A350}"/>
              </a:ext>
            </a:extLst>
          </p:cNvPr>
          <p:cNvSpPr txBox="1"/>
          <p:nvPr/>
        </p:nvSpPr>
        <p:spPr>
          <a:xfrm>
            <a:off x="3760805" y="3398747"/>
            <a:ext cx="1142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/>
              <a:t>„Twarde”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292BB512-15BF-4F35-B444-88656DA33324}"/>
              </a:ext>
            </a:extLst>
          </p:cNvPr>
          <p:cNvSpPr txBox="1"/>
          <p:nvPr/>
        </p:nvSpPr>
        <p:spPr>
          <a:xfrm>
            <a:off x="7288959" y="3373582"/>
            <a:ext cx="12282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/>
              <a:t>„Miękkie”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5CA0D111-66B8-4397-9873-1FFCEDCD6C38}"/>
              </a:ext>
            </a:extLst>
          </p:cNvPr>
          <p:cNvSpPr txBox="1"/>
          <p:nvPr/>
        </p:nvSpPr>
        <p:spPr>
          <a:xfrm>
            <a:off x="5020376" y="1741011"/>
            <a:ext cx="2120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/>
              <a:t>„</a:t>
            </a:r>
            <a:r>
              <a:rPr lang="pl-PL" sz="2000" dirty="0" err="1"/>
              <a:t>Zewnątrzszkolne</a:t>
            </a:r>
            <a:r>
              <a:rPr lang="pl-PL" sz="2000" dirty="0"/>
              <a:t>”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6AFE886C-9327-498E-B7A9-DE265B09C6D9}"/>
              </a:ext>
            </a:extLst>
          </p:cNvPr>
          <p:cNvSpPr txBox="1"/>
          <p:nvPr/>
        </p:nvSpPr>
        <p:spPr>
          <a:xfrm>
            <a:off x="5168250" y="4996218"/>
            <a:ext cx="22034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/>
              <a:t>„Wewnątrzszkolne”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AD0BBB34-2E39-4201-BBF5-B967A0B24965}"/>
              </a:ext>
            </a:extLst>
          </p:cNvPr>
          <p:cNvSpPr txBox="1"/>
          <p:nvPr/>
        </p:nvSpPr>
        <p:spPr>
          <a:xfrm flipH="1">
            <a:off x="5243395" y="2280992"/>
            <a:ext cx="265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A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5B561DC-68B0-40CA-AA4A-24E22A998E50}"/>
              </a:ext>
            </a:extLst>
          </p:cNvPr>
          <p:cNvSpPr txBox="1"/>
          <p:nvPr/>
        </p:nvSpPr>
        <p:spPr>
          <a:xfrm flipH="1">
            <a:off x="6567948" y="2233197"/>
            <a:ext cx="265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B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4534836C-3766-4CAD-BFAE-926FC5B52D2E}"/>
              </a:ext>
            </a:extLst>
          </p:cNvPr>
          <p:cNvSpPr txBox="1"/>
          <p:nvPr/>
        </p:nvSpPr>
        <p:spPr>
          <a:xfrm flipH="1">
            <a:off x="5285784" y="3739270"/>
            <a:ext cx="265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C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157CC5B2-A6FA-4DF1-B591-014D1DD70859}"/>
              </a:ext>
            </a:extLst>
          </p:cNvPr>
          <p:cNvSpPr txBox="1"/>
          <p:nvPr/>
        </p:nvSpPr>
        <p:spPr>
          <a:xfrm flipH="1">
            <a:off x="6593181" y="3735809"/>
            <a:ext cx="265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D</a:t>
            </a:r>
          </a:p>
        </p:txBody>
      </p:sp>
      <p:sp>
        <p:nvSpPr>
          <p:cNvPr id="14" name="Prostokąt 13">
            <a:extLst>
              <a:ext uri="{FF2B5EF4-FFF2-40B4-BE49-F238E27FC236}">
                <a16:creationId xmlns:a16="http://schemas.microsoft.com/office/drawing/2014/main" id="{F33279ED-4AA4-4818-ADD0-41CDB1157A06}"/>
              </a:ext>
            </a:extLst>
          </p:cNvPr>
          <p:cNvSpPr/>
          <p:nvPr/>
        </p:nvSpPr>
        <p:spPr>
          <a:xfrm>
            <a:off x="616878" y="2716185"/>
            <a:ext cx="50906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dirty="0"/>
              <a:t>np.. wyniki sprawdzianów i egzaminów </a:t>
            </a:r>
          </a:p>
        </p:txBody>
      </p:sp>
      <p:sp>
        <p:nvSpPr>
          <p:cNvPr id="15" name="Prostokąt 14">
            <a:extLst>
              <a:ext uri="{FF2B5EF4-FFF2-40B4-BE49-F238E27FC236}">
                <a16:creationId xmlns:a16="http://schemas.microsoft.com/office/drawing/2014/main" id="{47EB07D2-24F0-4A5C-A546-42F660A9E8B6}"/>
              </a:ext>
            </a:extLst>
          </p:cNvPr>
          <p:cNvSpPr/>
          <p:nvPr/>
        </p:nvSpPr>
        <p:spPr>
          <a:xfrm>
            <a:off x="6635569" y="2741755"/>
            <a:ext cx="46832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dirty="0"/>
              <a:t>np. opinie doradców metodycznych</a:t>
            </a:r>
          </a:p>
        </p:txBody>
      </p:sp>
      <p:sp>
        <p:nvSpPr>
          <p:cNvPr id="16" name="Prostokąt 15">
            <a:extLst>
              <a:ext uri="{FF2B5EF4-FFF2-40B4-BE49-F238E27FC236}">
                <a16:creationId xmlns:a16="http://schemas.microsoft.com/office/drawing/2014/main" id="{95F74541-B656-4E55-9449-5FC5817B3B5A}"/>
              </a:ext>
            </a:extLst>
          </p:cNvPr>
          <p:cNvSpPr/>
          <p:nvPr/>
        </p:nvSpPr>
        <p:spPr>
          <a:xfrm>
            <a:off x="669937" y="4240266"/>
            <a:ext cx="498450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dirty="0"/>
              <a:t>np. wnioski z ewaluacji wewnętrznych </a:t>
            </a:r>
          </a:p>
          <a:p>
            <a:r>
              <a:rPr lang="pl-PL" sz="2400" dirty="0"/>
              <a:t>pracy szkoły</a:t>
            </a:r>
          </a:p>
        </p:txBody>
      </p:sp>
      <p:sp>
        <p:nvSpPr>
          <p:cNvPr id="17" name="Prostokąt 16">
            <a:extLst>
              <a:ext uri="{FF2B5EF4-FFF2-40B4-BE49-F238E27FC236}">
                <a16:creationId xmlns:a16="http://schemas.microsoft.com/office/drawing/2014/main" id="{BA24DC68-713B-4E7F-93E8-AF3E10310D6A}"/>
              </a:ext>
            </a:extLst>
          </p:cNvPr>
          <p:cNvSpPr/>
          <p:nvPr/>
        </p:nvSpPr>
        <p:spPr>
          <a:xfrm>
            <a:off x="6725785" y="4240266"/>
            <a:ext cx="39371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dirty="0"/>
              <a:t>np.. strona internetowa szkoły</a:t>
            </a:r>
          </a:p>
        </p:txBody>
      </p:sp>
    </p:spTree>
    <p:extLst>
      <p:ext uri="{BB962C8B-B14F-4D97-AF65-F5344CB8AC3E}">
        <p14:creationId xmlns:p14="http://schemas.microsoft.com/office/powerpoint/2010/main" val="2505690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4B610B-0FAB-46C2-9642-2B54D8F93BFB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pl-PL" b="1" dirty="0">
                <a:solidFill>
                  <a:schemeClr val="bg1"/>
                </a:solidFill>
                <a:highlight>
                  <a:srgbClr val="000080"/>
                </a:highlight>
              </a:rPr>
              <a:t>W rozmowie z dyrektorem warto zastosować model GROW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84F3EF-92D6-485A-9BD4-A14C7E6AF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3094" y="2330714"/>
            <a:ext cx="9189922" cy="34550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sz="2800" b="1" dirty="0" err="1"/>
              <a:t>G</a:t>
            </a:r>
            <a:r>
              <a:rPr lang="pl-PL" sz="2400" dirty="0" err="1"/>
              <a:t>oal</a:t>
            </a:r>
            <a:r>
              <a:rPr lang="pl-PL" sz="2400" dirty="0"/>
              <a:t> – cel – obraz stanu pożądanego</a:t>
            </a:r>
          </a:p>
          <a:p>
            <a:pPr>
              <a:lnSpc>
                <a:spcPct val="150000"/>
              </a:lnSpc>
            </a:pPr>
            <a:r>
              <a:rPr lang="pl-PL" sz="2800" b="1" dirty="0" err="1"/>
              <a:t>R</a:t>
            </a:r>
            <a:r>
              <a:rPr lang="pl-PL" sz="2400" dirty="0" err="1"/>
              <a:t>eality</a:t>
            </a:r>
            <a:r>
              <a:rPr lang="pl-PL" sz="2400" dirty="0"/>
              <a:t> – obraz istniejącej sytuacji w szkole</a:t>
            </a:r>
          </a:p>
          <a:p>
            <a:pPr>
              <a:lnSpc>
                <a:spcPct val="150000"/>
              </a:lnSpc>
            </a:pPr>
            <a:r>
              <a:rPr lang="pl-PL" sz="2800" b="1" dirty="0" err="1"/>
              <a:t>O</a:t>
            </a:r>
            <a:r>
              <a:rPr lang="pl-PL" sz="2400" dirty="0" err="1"/>
              <a:t>ptions</a:t>
            </a:r>
            <a:r>
              <a:rPr lang="pl-PL" sz="2400" dirty="0"/>
              <a:t> – alternatywne drogi dotarcia do celu</a:t>
            </a:r>
          </a:p>
          <a:p>
            <a:pPr>
              <a:lnSpc>
                <a:spcPct val="150000"/>
              </a:lnSpc>
            </a:pPr>
            <a:r>
              <a:rPr lang="pl-PL" sz="2800" b="1" dirty="0" err="1"/>
              <a:t>W</a:t>
            </a:r>
            <a:r>
              <a:rPr lang="pl-PL" sz="2400" dirty="0" err="1"/>
              <a:t>ill</a:t>
            </a:r>
            <a:r>
              <a:rPr lang="pl-PL" sz="2400" dirty="0"/>
              <a:t>/</a:t>
            </a:r>
            <a:r>
              <a:rPr lang="pl-PL" sz="2800" b="1" dirty="0" err="1"/>
              <a:t>W</a:t>
            </a:r>
            <a:r>
              <a:rPr lang="pl-PL" sz="2400" dirty="0" err="1"/>
              <a:t>ay</a:t>
            </a:r>
            <a:r>
              <a:rPr lang="pl-PL" sz="2400" b="1" dirty="0"/>
              <a:t> </a:t>
            </a:r>
            <a:r>
              <a:rPr lang="pl-PL" sz="2400" dirty="0" err="1"/>
              <a:t>Forward</a:t>
            </a:r>
            <a:r>
              <a:rPr lang="pl-PL" sz="2400" b="1" dirty="0"/>
              <a:t> </a:t>
            </a:r>
            <a:r>
              <a:rPr lang="pl-PL" sz="2400" dirty="0"/>
              <a:t>– deklaracja woli – zadeklarowanie zaangażowania w działania doprowadzające do osiągnięcia celu</a:t>
            </a:r>
          </a:p>
        </p:txBody>
      </p:sp>
    </p:spTree>
    <p:extLst>
      <p:ext uri="{BB962C8B-B14F-4D97-AF65-F5344CB8AC3E}">
        <p14:creationId xmlns:p14="http://schemas.microsoft.com/office/powerpoint/2010/main" val="597273944"/>
      </p:ext>
    </p:extLst>
  </p:cSld>
  <p:clrMapOvr>
    <a:masterClrMapping/>
  </p:clrMapOvr>
</p:sld>
</file>

<file path=ppt/theme/theme1.xml><?xml version="1.0" encoding="utf-8"?>
<a:theme xmlns:a="http://schemas.openxmlformats.org/drawingml/2006/main" name="bloom2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1034</TotalTime>
  <Words>578</Words>
  <Application>Microsoft Office PowerPoint</Application>
  <PresentationFormat>Panoramiczny</PresentationFormat>
  <Paragraphs>76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bloom2</vt:lpstr>
      <vt:lpstr>Diagnoza potrzeb szkoły</vt:lpstr>
      <vt:lpstr>Prezentacja programu PowerPoint</vt:lpstr>
      <vt:lpstr>Etapy prowadzenia diagnozy</vt:lpstr>
      <vt:lpstr>O czym powinni wiedzieć diagnozowani:</vt:lpstr>
      <vt:lpstr>Sytuacje, podczas których zbierane są informacje:</vt:lpstr>
      <vt:lpstr>Rodzaje źródeł informacji o szkole</vt:lpstr>
      <vt:lpstr>Klasyfikacja źródeł informacji o szkole</vt:lpstr>
      <vt:lpstr>Prezentacja programu PowerPoint</vt:lpstr>
      <vt:lpstr>W rozmowie z dyrektorem warto zastosować model GROW</vt:lpstr>
      <vt:lpstr>Przebieg spotkania z dyrektorem szkoły</vt:lpstr>
      <vt:lpstr>Przebieg spotkania z radą pedagogiczną szkoły</vt:lpstr>
      <vt:lpstr>Przebieg spotkania diagnostyczno - rozwojowego</vt:lpstr>
      <vt:lpstr>Roczny plan rozwoju</vt:lpstr>
      <vt:lpstr>Prezentacja została opracowana na podstawie publikacji: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Diagnoza</dc:title>
  <dc:creator>Anna Koludo</dc:creator>
  <cp:lastModifiedBy>Anna Koludo</cp:lastModifiedBy>
  <cp:revision>25</cp:revision>
  <dcterms:created xsi:type="dcterms:W3CDTF">2019-01-26T14:43:54Z</dcterms:created>
  <dcterms:modified xsi:type="dcterms:W3CDTF">2019-01-27T08:00:00Z</dcterms:modified>
</cp:coreProperties>
</file>